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69A7176-A482-4800-9063-0FB5EEC9524B}">
  <a:tblStyle styleId="{C69A7176-A482-4800-9063-0FB5EEC9524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77e2d66dc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77e2d66dc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770b5c3a67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770b5c3a67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770b5c3a67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770b5c3a67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770b5c3a6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770b5c3a6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770b5c3a67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770b5c3a67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fd4ae96ceef51d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fd4ae96ceef51d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770b5c3a67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770b5c3a67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770b5c3a67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770b5c3a67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770b5c3a67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770b5c3a67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772796393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772796393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7870cd1f3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7870cd1f3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1770b5c3a67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1770b5c3a6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770b5c3a67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770b5c3a67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770b5c3a67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770b5c3a67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77e2d66d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77e2d66d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770b5c3a6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770b5c3a6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770b5c3a6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770b5c3a6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770b5c3a67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770b5c3a67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770b5c3a6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770b5c3a6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770b5c3a67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770b5c3a6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770b5c3a6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770b5c3a6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770b5c3a67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770b5c3a67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53505" y="841772"/>
            <a:ext cx="43392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Georgia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53505" y="2701529"/>
            <a:ext cx="43392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02806" y="4288698"/>
            <a:ext cx="2338388" cy="605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6838405" y="457132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284117" y="273844"/>
            <a:ext cx="72108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84A27"/>
              </a:buClr>
              <a:buSzPts val="3300"/>
              <a:buFont typeface="Georgia"/>
              <a:buNone/>
              <a:defRPr b="1" i="0">
                <a:solidFill>
                  <a:srgbClr val="E84A27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84117" y="1268016"/>
            <a:ext cx="7210800" cy="27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3294B"/>
              </a:buClr>
              <a:buSzPts val="2100"/>
              <a:buChar char="•"/>
              <a:defRPr>
                <a:solidFill>
                  <a:srgbClr val="13294B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800"/>
              <a:buChar char="•"/>
              <a:defRPr>
                <a:solidFill>
                  <a:srgbClr val="13294B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500"/>
              <a:buChar char="•"/>
              <a:defRPr>
                <a:solidFill>
                  <a:srgbClr val="13294B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400"/>
              <a:buChar char="•"/>
              <a:defRPr>
                <a:solidFill>
                  <a:srgbClr val="13294B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400"/>
              <a:buChar char="•"/>
              <a:defRPr>
                <a:solidFill>
                  <a:srgbClr val="13294B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idx="12" type="sldNum"/>
          </p:nvPr>
        </p:nvSpPr>
        <p:spPr>
          <a:xfrm>
            <a:off x="6838405" y="457132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" name="Google Shape;23;p6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24" name="Google Shape;24;p6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6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6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6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9" name="Google Shape;29;p6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3" name="Google Shape;33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rtl="0"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84A27"/>
              </a:buClr>
              <a:buSzPts val="3300"/>
              <a:buFont typeface="Georgia"/>
              <a:buNone/>
              <a:defRPr b="1" i="0" sz="3300" u="none" cap="none" strike="noStrike">
                <a:solidFill>
                  <a:srgbClr val="E84A27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13294B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13294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13294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13294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13294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13294B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13294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B9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B9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B9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B9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B9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B9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B9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B9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B9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jpg"/><Relationship Id="rId4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ctrTitle"/>
          </p:nvPr>
        </p:nvSpPr>
        <p:spPr>
          <a:xfrm>
            <a:off x="353505" y="841772"/>
            <a:ext cx="4339200" cy="179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Walkthrough</a:t>
            </a:r>
            <a:endParaRPr/>
          </a:p>
        </p:txBody>
      </p:sp>
      <p:sp>
        <p:nvSpPr>
          <p:cNvPr id="43" name="Google Shape;43;p8"/>
          <p:cNvSpPr txBox="1"/>
          <p:nvPr>
            <p:ph idx="1" type="subTitle"/>
          </p:nvPr>
        </p:nvSpPr>
        <p:spPr>
          <a:xfrm>
            <a:off x="353505" y="2701529"/>
            <a:ext cx="4339200" cy="124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The Urbananas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Yung Chieh Huang (ych10)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Ji Wu (jw124)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Hanlin Wang (hanlinw4)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Siddharth Salunkhe (ss190)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Usability Problems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Viewing past works and milestones is difficult to locate and not holistic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It’s s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trange that Past Works is under Profile.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Achievements should be less hidden under Profile.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Should allow zoom into images in Past Works.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Profile should be “about me” info.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Usability Problems</a:t>
            </a:r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It is not easy to input critiques from other people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Can other people have access to your account?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Can other people use the app just to post on your critiques?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Sharing images and copy-pasting from messages is too much work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Ideas - Landing Page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Create carousel of past works on landing page - makes it easier to see recent works and makes the landing page more action-oriented.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Add more navigation to the landing page - Profile, Settings, Milestones &amp; Achievements, Upload  - Shallower, easier to navigate and don’t have to hunt for pages.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Click on the prompt to randomize it.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Add identity: “Welcome &lt;name&gt;”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Ideas - Landing Page</a:t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 rotWithShape="1">
          <a:blip r:embed="rId3">
            <a:alphaModFix/>
          </a:blip>
          <a:srcRect b="5162" l="4168" r="2773" t="10627"/>
          <a:stretch/>
        </p:blipFill>
        <p:spPr>
          <a:xfrm>
            <a:off x="1918250" y="1136462"/>
            <a:ext cx="1913526" cy="384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7775" y="1107113"/>
            <a:ext cx="2328800" cy="3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Ideas - Upload Page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1297500" y="1307850"/>
            <a:ext cx="7038900" cy="3570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Change layout of upload page so that there is no middle upload button.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Remove the upload buttons on update pages.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Make sure the save indicates that art was added to past works gallery.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Make sure milestone button indicates that work was added to milestone gallery.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Make sure photo preview does not look like text box.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Make sure save button is grouped with both critique and image.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Ideas - Upload Page</a:t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426775"/>
            <a:ext cx="2500603" cy="353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9775" y="1426775"/>
            <a:ext cx="2342608" cy="364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Ideas - Past Works &amp; Milestones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1297500" y="1307850"/>
            <a:ext cx="7038900" cy="3570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Tag each image with a user-defined tag so that when you filter images, you can search by date and tags.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Share multiple images from past works.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Progress bar to next achievement.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Ideas - Past Works &amp; Milestones</a:t>
            </a:r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425" y="1247300"/>
            <a:ext cx="3012725" cy="392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2000" y="1247300"/>
            <a:ext cx="3134374" cy="36386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3" name="Google Shape;143;p24"/>
          <p:cNvCxnSpPr/>
          <p:nvPr/>
        </p:nvCxnSpPr>
        <p:spPr>
          <a:xfrm>
            <a:off x="3939750" y="2563950"/>
            <a:ext cx="12645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Ideas - Past Works &amp; Milestones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600" y="1307850"/>
            <a:ext cx="3063275" cy="377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3700" y="1152650"/>
            <a:ext cx="2695197" cy="377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Ideas - Past Works &amp; Milestones</a:t>
            </a:r>
            <a:endParaRPr/>
          </a:p>
        </p:txBody>
      </p:sp>
      <p:pic>
        <p:nvPicPr>
          <p:cNvPr id="156" name="Google Shape;1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975" y="1307850"/>
            <a:ext cx="2433175" cy="38356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Google Shape;157;p26"/>
          <p:cNvCxnSpPr/>
          <p:nvPr/>
        </p:nvCxnSpPr>
        <p:spPr>
          <a:xfrm flipH="1" rot="10800000">
            <a:off x="3129800" y="2981525"/>
            <a:ext cx="15609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8" name="Google Shape;15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9375" y="1152375"/>
            <a:ext cx="3359550" cy="3952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Recap: Our Tasks at a Glance</a:t>
            </a:r>
            <a:endParaRPr/>
          </a:p>
        </p:txBody>
      </p:sp>
      <p:sp>
        <p:nvSpPr>
          <p:cNvPr id="49" name="Google Shape;49;p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Font typeface="Georgia"/>
              <a:buAutoNum type="arabicPeriod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Viewing a prompt after getting a notification, uploading art &amp; critique related to that prompt.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AutoNum type="arabicPeriod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Creating and sharing art with friends and inputting critiques later.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SzPts val="2100"/>
              <a:buFont typeface="Georgia"/>
              <a:buAutoNum type="arabicPeriod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Viewing past works, milestone works and their associated critiques. Viewing accomplishments.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Ideas - Shared Login</a:t>
            </a:r>
            <a:endParaRPr/>
          </a:p>
        </p:txBody>
      </p:sp>
      <p:sp>
        <p:nvSpPr>
          <p:cNvPr id="164" name="Google Shape;164;p27"/>
          <p:cNvSpPr txBox="1"/>
          <p:nvPr>
            <p:ph idx="1" type="body"/>
          </p:nvPr>
        </p:nvSpPr>
        <p:spPr>
          <a:xfrm>
            <a:off x="1297500" y="1307850"/>
            <a:ext cx="7038900" cy="3570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Share a public credential (username) with people you trust so they can go to your page and post critiques.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Reduces overhead of sharing images to get critiques.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Ideas - User-linked Login</a:t>
            </a:r>
            <a:endParaRPr/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9263" y="1355050"/>
            <a:ext cx="2479180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1350" y="1355049"/>
            <a:ext cx="2105670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Updates based on last week’s feedback</a:t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Better error recovery and user feedback considerations (through toasts and other signifiers).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More icons that signify actions (edit icons, back buttons, home buttons).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Shallower navigation - keep app stack short.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More interactivity and reflection with accomplishments.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- Test Subject Information</a:t>
            </a:r>
            <a:endParaRPr/>
          </a:p>
        </p:txBody>
      </p:sp>
      <p:graphicFrame>
        <p:nvGraphicFramePr>
          <p:cNvPr id="61" name="Google Shape;61;p11"/>
          <p:cNvGraphicFramePr/>
          <p:nvPr/>
        </p:nvGraphicFramePr>
        <p:xfrm>
          <a:off x="471650" y="13186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{C69A7176-A482-4800-9063-0FB5EEC9524B}</a:tableStyleId>
              </a:tblPr>
              <a:tblGrid>
                <a:gridCol w="1428775"/>
                <a:gridCol w="1406975"/>
                <a:gridCol w="2365725"/>
                <a:gridCol w="1537725"/>
                <a:gridCol w="1606550"/>
              </a:tblGrid>
              <a:tr h="697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Description</a:t>
                      </a:r>
                      <a:endParaRPr b="1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Date/Length</a:t>
                      </a:r>
                      <a:endParaRPr b="1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Tasks evaluated</a:t>
                      </a:r>
                      <a:endParaRPr b="1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Method</a:t>
                      </a:r>
                      <a:endParaRPr b="1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Experience with similar apps</a:t>
                      </a:r>
                      <a:endParaRPr b="1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87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24 YO, Male, Medical Student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10/25/2022 7PM 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20 min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Uploading Image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Update Critique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View Milestones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Change Notifications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In-person + printed </a:t>
                      </a: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screens of low-fi prototype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Workout trackers, Duolingo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1059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26YO, Male,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Sociology Student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10/24/2022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9PM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30 min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Set Notifications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Upload Images and Critiques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View the Past Work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View Milestones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In-person + </a:t>
                      </a: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printed screens of low-fi prototype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Simple Diary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- Test Subject Information</a:t>
            </a:r>
            <a:endParaRPr/>
          </a:p>
        </p:txBody>
      </p:sp>
      <p:graphicFrame>
        <p:nvGraphicFramePr>
          <p:cNvPr id="67" name="Google Shape;67;p12"/>
          <p:cNvGraphicFramePr/>
          <p:nvPr/>
        </p:nvGraphicFramePr>
        <p:xfrm>
          <a:off x="471650" y="13078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{C69A7176-A482-4800-9063-0FB5EEC9524B}</a:tableStyleId>
              </a:tblPr>
              <a:tblGrid>
                <a:gridCol w="1428775"/>
                <a:gridCol w="1406975"/>
                <a:gridCol w="2365725"/>
                <a:gridCol w="1537725"/>
                <a:gridCol w="1712725"/>
              </a:tblGrid>
              <a:tr h="697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Description</a:t>
                      </a:r>
                      <a:endParaRPr b="1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Date/Length</a:t>
                      </a:r>
                      <a:endParaRPr b="1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Tasks evaluated</a:t>
                      </a:r>
                      <a:endParaRPr b="1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Method</a:t>
                      </a:r>
                      <a:endParaRPr b="1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Experience with similar apps</a:t>
                      </a:r>
                      <a:endParaRPr b="1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1059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23 YO, Female, LIS Student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10/26/2022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1PM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15 min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Upload Images and Critique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View Milestones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In-person + </a:t>
                      </a: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printed screens of low-fi prototype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Built-in notepad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87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23 YO,Female, Analyst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10/26/2022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2PM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20 min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Adjust Notification Frequency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Upload Images and Changing Critique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Georgia"/>
                        <a:buChar char="●"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View Milestones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In-person + printed screens of low-fi prototype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TickTick</a:t>
                      </a:r>
                      <a:endParaRPr sz="1200">
                        <a:solidFill>
                          <a:srgbClr val="202124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Reactions</a:t>
            </a:r>
            <a:endParaRPr/>
          </a:p>
        </p:txBody>
      </p:sp>
      <p:sp>
        <p:nvSpPr>
          <p:cNvPr id="73" name="Google Shape;73;p1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Strengths:</a:t>
            </a:r>
            <a:endParaRPr>
              <a:solidFill>
                <a:srgbClr val="13294B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Clr>
                <a:srgbClr val="13294B"/>
              </a:buClr>
              <a:buSzPts val="2100"/>
              <a:buFont typeface="Georgia"/>
              <a:buChar char="•"/>
            </a:pPr>
            <a:r>
              <a:rPr lang="en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Simple interface.</a:t>
            </a:r>
            <a:endParaRPr>
              <a:solidFill>
                <a:srgbClr val="13294B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3294B"/>
              </a:buClr>
              <a:buSzPts val="2100"/>
              <a:buFont typeface="Georgia"/>
              <a:buChar char="•"/>
            </a:pPr>
            <a:r>
              <a:rPr lang="en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Easy to set multiple notifications and useful for busy people.</a:t>
            </a:r>
            <a:endParaRPr>
              <a:solidFill>
                <a:srgbClr val="13294B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Clr>
                <a:srgbClr val="13294B"/>
              </a:buClr>
              <a:buSzPts val="2100"/>
              <a:buFont typeface="Georgia"/>
              <a:buChar char="•"/>
            </a:pPr>
            <a:r>
              <a:rPr lang="en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Easy to record the learning process.</a:t>
            </a:r>
            <a:endParaRPr>
              <a:solidFill>
                <a:srgbClr val="13294B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Clr>
                <a:srgbClr val="13294B"/>
              </a:buClr>
              <a:buSzPts val="2100"/>
              <a:buFont typeface="Georgia"/>
              <a:buChar char="•"/>
            </a:pPr>
            <a:r>
              <a:rPr lang="en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Easy to upload images and critiques. Saves time and it’s personal.</a:t>
            </a:r>
            <a:endParaRPr>
              <a:solidFill>
                <a:srgbClr val="13294B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1297500" y="2020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Reactions</a:t>
            </a:r>
            <a:endParaRPr/>
          </a:p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1297500" y="1116150"/>
            <a:ext cx="7038900" cy="3425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Weaknesses</a:t>
            </a:r>
            <a:r>
              <a:rPr lang="en" sz="1800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:</a:t>
            </a:r>
            <a:endParaRPr sz="1800">
              <a:solidFill>
                <a:srgbClr val="13294B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13294B"/>
              </a:buClr>
              <a:buSzPts val="1800"/>
              <a:buChar char="•"/>
            </a:pPr>
            <a:r>
              <a:rPr lang="en" sz="1800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Order of actions in upload workflow is not clear (save? upload? share?) .</a:t>
            </a:r>
            <a:endParaRPr sz="1800">
              <a:solidFill>
                <a:srgbClr val="13294B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13294B"/>
              </a:buClr>
              <a:buSzPts val="1800"/>
              <a:buFont typeface="Georgia"/>
              <a:buChar char="•"/>
            </a:pPr>
            <a:r>
              <a:rPr lang="en" sz="1800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No categorization for past works - group works by personal categories.</a:t>
            </a:r>
            <a:endParaRPr sz="1800">
              <a:solidFill>
                <a:srgbClr val="13294B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13294B"/>
              </a:buClr>
              <a:buSzPts val="1800"/>
              <a:buFont typeface="Georgia"/>
              <a:buChar char="•"/>
            </a:pPr>
            <a:r>
              <a:rPr lang="en" sz="1800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Change </a:t>
            </a: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“</a:t>
            </a:r>
            <a:r>
              <a:rPr lang="en" sz="1800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Learning Goals </a:t>
            </a: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“</a:t>
            </a:r>
            <a:r>
              <a:rPr lang="en" sz="1800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to </a:t>
            </a: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“</a:t>
            </a:r>
            <a:r>
              <a:rPr lang="en" sz="1800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Achievements</a:t>
            </a: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”</a:t>
            </a:r>
            <a:r>
              <a:rPr lang="en" sz="1800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 as goals should be set by users, not the developers.</a:t>
            </a:r>
            <a:endParaRPr sz="1800">
              <a:solidFill>
                <a:srgbClr val="13294B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13294B"/>
              </a:buClr>
              <a:buSzPts val="1800"/>
              <a:buFont typeface="Georgia"/>
              <a:buChar char="•"/>
            </a:pPr>
            <a:r>
              <a:rPr lang="en" sz="1800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Want to share multiple images.</a:t>
            </a:r>
            <a:endParaRPr sz="1800">
              <a:solidFill>
                <a:srgbClr val="13294B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1000"/>
              </a:spcAft>
              <a:buClr>
                <a:srgbClr val="13294B"/>
              </a:buClr>
              <a:buSzPts val="1800"/>
              <a:buFont typeface="Georgia"/>
              <a:buChar char="•"/>
            </a:pPr>
            <a:r>
              <a:rPr lang="en" sz="1800">
                <a:solidFill>
                  <a:srgbClr val="13294B"/>
                </a:solidFill>
                <a:latin typeface="Georgia"/>
                <a:ea typeface="Georgia"/>
                <a:cs typeface="Georgia"/>
                <a:sym typeface="Georgia"/>
              </a:rPr>
              <a:t>Need a way to access other people’s profile - makes critique easier.</a:t>
            </a:r>
            <a:endParaRPr sz="1800">
              <a:solidFill>
                <a:srgbClr val="13294B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Usability Problems</a:t>
            </a:r>
            <a:endParaRPr/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Behavior of save button is unclear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Needs more feedback on save - 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Where does the saved image/critique go?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Summary page for new images or does not take you away from page.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Unclear if it applies to just image or to critique + image.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Do you need to save before sharing?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Usability Problems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1297500" y="1567550"/>
            <a:ext cx="7312500" cy="2911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Creating vs Updating an image-critique has too many actions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There should not be upload buttons on update critique page.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Should 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have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 a way of deleting images you accidentally saved.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Tag critiques to different parts of image.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SzPts val="2100"/>
              <a:buFont typeface="Georgia"/>
              <a:buChar char="•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Tag images with words to help you search for them later.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University of Illinois">
      <a:dk1>
        <a:srgbClr val="13284B"/>
      </a:dk1>
      <a:lt1>
        <a:srgbClr val="FFFFFF"/>
      </a:lt1>
      <a:dk2>
        <a:srgbClr val="1E3877"/>
      </a:dk2>
      <a:lt2>
        <a:srgbClr val="F8FAFC"/>
      </a:lt2>
      <a:accent1>
        <a:srgbClr val="FF542E"/>
      </a:accent1>
      <a:accent2>
        <a:srgbClr val="1D58A7"/>
      </a:accent2>
      <a:accent3>
        <a:srgbClr val="F5821E"/>
      </a:accent3>
      <a:accent4>
        <a:srgbClr val="009FD3"/>
      </a:accent4>
      <a:accent5>
        <a:srgbClr val="DD3403"/>
      </a:accent5>
      <a:accent6>
        <a:srgbClr val="D2D2D2"/>
      </a:accent6>
      <a:hlink>
        <a:srgbClr val="1D58A7"/>
      </a:hlink>
      <a:folHlink>
        <a:srgbClr val="DD340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